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</p:sldIdLst>
  <p:sldSz cx="14630400" cy="8229600"/>
  <p:notesSz cx="8229600" cy="14630400"/>
  <p:embeddedFontLst>
    <p:embeddedFont>
      <p:font typeface="Montserrat" pitchFamily="34" charset="0"/>
      <p:regular r:id="rId16"/>
    </p:embeddedFont>
    <p:embeddedFont>
      <p:font typeface="Montserrat" pitchFamily="34" charset="-122"/>
      <p:regular r:id="rId17"/>
    </p:embeddedFont>
    <p:embeddedFont>
      <p:font typeface="Montserrat" pitchFamily="34" charset="-120"/>
      <p:regular r:id="rId18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8" Type="http://schemas.openxmlformats.org/officeDocument/2006/relationships/font" Target="fonts/font3.fntdata"/><Relationship Id="rId17" Type="http://schemas.openxmlformats.org/officeDocument/2006/relationships/font" Target="fonts/font2.fntdata"/><Relationship Id="rId16" Type="http://schemas.openxmlformats.org/officeDocument/2006/relationships/font" Target="fonts/font1.fntdata"/><Relationship Id="rId15" Type="http://schemas.openxmlformats.org/officeDocument/2006/relationships/tableStyles" Target="tableStyles.xml"/><Relationship Id="rId14" Type="http://schemas.openxmlformats.org/officeDocument/2006/relationships/viewProps" Target="viewProps.xml"/><Relationship Id="rId13" Type="http://schemas.openxmlformats.org/officeDocument/2006/relationships/presProps" Target="presProps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9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.xml"/><Relationship Id="rId7" Type="http://schemas.openxmlformats.org/officeDocument/2006/relationships/slideLayout" Target="../slideLayouts/slideLayout4.xml"/><Relationship Id="rId6" Type="http://schemas.openxmlformats.org/officeDocument/2006/relationships/image" Target="../media/image3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9.png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3.png"/><Relationship Id="rId1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9.xml"/><Relationship Id="rId2" Type="http://schemas.openxmlformats.org/officeDocument/2006/relationships/image" Target="../media/image11.png"/><Relationship Id="rId1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9.xml"/><Relationship Id="rId7" Type="http://schemas.openxmlformats.org/officeDocument/2006/relationships/slideLayout" Target="../slideLayouts/slideLayout10.xml"/><Relationship Id="rId6" Type="http://schemas.openxmlformats.org/officeDocument/2006/relationships/image" Target="../media/image11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2764393"/>
            <a:ext cx="5701546" cy="71270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Solana部署续传工具 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58309" y="3802023"/>
            <a:ext cx="7627382" cy="104013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为您详细介绍一款专为Solana开发者和项目方设计的部署续传工具。我们将深入探讨当前Solana程序部署面临的痛点，展示我们创新的技术架构，并分析其在市场中的竞争优势和未来的广阔前景。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758468" y="5085874"/>
            <a:ext cx="1590199" cy="37921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100" b="1" dirty="0">
                <a:solidFill>
                  <a:srgbClr val="EEEFF5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作者：</a:t>
            </a:r>
            <a:r>
              <a:rPr lang="en-US" sz="2100" b="1" dirty="0">
                <a:solidFill>
                  <a:srgbClr val="EEEFF5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Andy</a:t>
            </a:r>
            <a:endParaRPr lang="en-US" sz="2100" b="1" dirty="0">
              <a:solidFill>
                <a:srgbClr val="EEEFF5"/>
              </a:solidFill>
              <a:latin typeface="Montserrat Bold" pitchFamily="34" charset="0"/>
              <a:ea typeface="Montserrat Bold" pitchFamily="34" charset="-122"/>
              <a:cs typeface="Montserrat Bold" pitchFamily="34" charset="-12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430060"/>
            <a:ext cx="5701546" cy="71270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第一部分：项目背景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2684264"/>
            <a:ext cx="3755946" cy="35623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1.1 Solana程序部署流程与痛点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58309" y="3257074"/>
            <a:ext cx="6292572" cy="104013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传统的Solana程序部署过程复杂且耗时，通常包括文件分割、Buffer上传和程序创建三个核心步骤。然而，这个过程伴随着</a:t>
            </a:r>
            <a:r>
              <a:rPr lang="zh-CN" alt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许多开发者深恶痛绝</a:t>
            </a: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的痛点：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758309" y="4492109"/>
            <a:ext cx="6292572" cy="69342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SzPct val="100000"/>
              <a:buNone/>
            </a:pPr>
            <a:r>
              <a:rPr lang="en-US" sz="1700" b="1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经济损失：</a:t>
            </a: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每次部署失败意味着0.1-2 SOL的费用损失，大型项目甚至高达数千美元，且无法返还。</a:t>
            </a:r>
            <a:endParaRPr lang="en-US" sz="1700" dirty="0"/>
          </a:p>
        </p:txBody>
      </p:sp>
      <p:sp>
        <p:nvSpPr>
          <p:cNvPr id="6" name="Text 4"/>
          <p:cNvSpPr/>
          <p:nvPr/>
        </p:nvSpPr>
        <p:spPr>
          <a:xfrm>
            <a:off x="758309" y="5261253"/>
            <a:ext cx="6292572" cy="69342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SzPct val="100000"/>
              <a:buNone/>
            </a:pPr>
            <a:r>
              <a:rPr lang="en-US" sz="1700" b="1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时间成本：</a:t>
            </a: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网络拥堵导致部署时间长达数小时，失败重试严重拖慢开发进度。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758309" y="6030397"/>
            <a:ext cx="6292572" cy="69342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SzPct val="100000"/>
              <a:buNone/>
            </a:pPr>
            <a:r>
              <a:rPr lang="en-US" sz="1700" b="1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网络不稳定：</a:t>
            </a: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主网TPS波动，部署失败率高达40%，缺乏智能重试机制。</a:t>
            </a:r>
            <a:endParaRPr lang="en-US" sz="1700" dirty="0"/>
          </a:p>
        </p:txBody>
      </p:sp>
      <p:sp>
        <p:nvSpPr>
          <p:cNvPr id="8" name="Text 6"/>
          <p:cNvSpPr/>
          <p:nvPr/>
        </p:nvSpPr>
        <p:spPr>
          <a:xfrm>
            <a:off x="7587139" y="2684264"/>
            <a:ext cx="2959537" cy="35623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1.2 Solana官方机制分析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7587139" y="3257074"/>
            <a:ext cx="6292572" cy="69342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Solana官方的Loader-v3和Loader-v4机制虽然提供基础的Buffer恢复和字节级续传功能，但仍存在诸多不足：</a:t>
            </a:r>
            <a:endParaRPr lang="en-US" sz="1700" dirty="0"/>
          </a:p>
        </p:txBody>
      </p:sp>
      <p:sp>
        <p:nvSpPr>
          <p:cNvPr id="10" name="Text 8"/>
          <p:cNvSpPr/>
          <p:nvPr/>
        </p:nvSpPr>
        <p:spPr>
          <a:xfrm>
            <a:off x="7587139" y="4145399"/>
            <a:ext cx="6292572" cy="69342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SzPct val="100000"/>
              <a:buNone/>
            </a:pPr>
            <a:r>
              <a:rPr lang="en-US" sz="1700" b="1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操作复杂：</a:t>
            </a: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需要手动查找和计算续传点，对</a:t>
            </a:r>
            <a:r>
              <a:rPr lang="zh-CN" alt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项目</a:t>
            </a: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开发者技术要求高。</a:t>
            </a:r>
            <a:endParaRPr lang="en-US" sz="1700" dirty="0"/>
          </a:p>
        </p:txBody>
      </p:sp>
      <p:sp>
        <p:nvSpPr>
          <p:cNvPr id="11" name="Text 9"/>
          <p:cNvSpPr/>
          <p:nvPr/>
        </p:nvSpPr>
        <p:spPr>
          <a:xfrm>
            <a:off x="7587139" y="4914543"/>
            <a:ext cx="6292572" cy="34671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SzPct val="100000"/>
              <a:buNone/>
            </a:pPr>
            <a:r>
              <a:rPr lang="en-US" sz="1700" b="1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缺乏智能化：</a:t>
            </a: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无法自动分析网络状况和优化部署参数。</a:t>
            </a:r>
            <a:endParaRPr lang="en-US" sz="1700" dirty="0"/>
          </a:p>
        </p:txBody>
      </p:sp>
      <p:sp>
        <p:nvSpPr>
          <p:cNvPr id="12" name="Text 10"/>
          <p:cNvSpPr/>
          <p:nvPr/>
        </p:nvSpPr>
        <p:spPr>
          <a:xfrm>
            <a:off x="7587139" y="5336977"/>
            <a:ext cx="6292572" cy="34671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SzPct val="100000"/>
              <a:buNone/>
            </a:pPr>
            <a:r>
              <a:rPr lang="en-US" sz="1700" b="1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状态管理缺失：</a:t>
            </a: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无持久化状态，重启后进度丢失。</a:t>
            </a:r>
            <a:endParaRPr lang="en-US" sz="1700" dirty="0"/>
          </a:p>
        </p:txBody>
      </p:sp>
      <p:sp>
        <p:nvSpPr>
          <p:cNvPr id="13" name="Text 11"/>
          <p:cNvSpPr/>
          <p:nvPr/>
        </p:nvSpPr>
        <p:spPr>
          <a:xfrm>
            <a:off x="7587139" y="5759410"/>
            <a:ext cx="6292572" cy="69342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SzPct val="100000"/>
              <a:buNone/>
            </a:pPr>
            <a:r>
              <a:rPr lang="en-US" sz="1700" b="1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费用优化不足：</a:t>
            </a: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未能最大化利用已有Buffer资源，缺乏监控能力。</a:t>
            </a:r>
            <a:endParaRPr lang="en-US" sz="1700" dirty="0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01600" y="7594600"/>
            <a:ext cx="1828800" cy="635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189571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2641878"/>
            <a:ext cx="4787741" cy="49887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0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第二部分：项目架构与优势</a:t>
            </a:r>
            <a:endParaRPr lang="en-US" sz="31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309" y="3368159"/>
            <a:ext cx="6556891" cy="60662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909876" y="4126349"/>
            <a:ext cx="1995487" cy="24943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整体架构设计</a:t>
            </a:r>
            <a:endParaRPr lang="en-US" sz="1550" dirty="0"/>
          </a:p>
        </p:txBody>
      </p:sp>
      <p:sp>
        <p:nvSpPr>
          <p:cNvPr id="6" name="Text 2"/>
          <p:cNvSpPr/>
          <p:nvPr/>
        </p:nvSpPr>
        <p:spPr>
          <a:xfrm>
            <a:off x="909876" y="4466749"/>
            <a:ext cx="6253758" cy="72794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1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我们设计了分层的架构，包括用户界面层（CLI、Web仪表板、REST API）、核心引擎层（续传引擎、状态管理器、网络分析器、费用/性能优化器、错误处理器）、数据存储层和Solana集成层，确保高效、稳定运行。</a:t>
            </a:r>
            <a:endParaRPr lang="en-US" sz="11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3368159"/>
            <a:ext cx="6556891" cy="60662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466767" y="4126349"/>
            <a:ext cx="1995487" cy="24943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核心技术亮点</a:t>
            </a:r>
            <a:endParaRPr lang="en-US" sz="1550" dirty="0"/>
          </a:p>
        </p:txBody>
      </p:sp>
      <p:sp>
        <p:nvSpPr>
          <p:cNvPr id="9" name="Text 4"/>
          <p:cNvSpPr/>
          <p:nvPr/>
        </p:nvSpPr>
        <p:spPr>
          <a:xfrm>
            <a:off x="7466767" y="4466749"/>
            <a:ext cx="6253758" cy="2426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SzPct val="100000"/>
              <a:buNone/>
            </a:pPr>
            <a:r>
              <a:rPr lang="en-US" sz="1150" b="1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智能续传引擎：</a:t>
            </a:r>
            <a:r>
              <a:rPr lang="en-US" sz="11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自动检测Loader版本，精确计算续传点，支持字节级断点续传。</a:t>
            </a:r>
            <a:endParaRPr lang="en-US" sz="1150" dirty="0"/>
          </a:p>
        </p:txBody>
      </p:sp>
      <p:sp>
        <p:nvSpPr>
          <p:cNvPr id="10" name="Text 5"/>
          <p:cNvSpPr/>
          <p:nvPr/>
        </p:nvSpPr>
        <p:spPr>
          <a:xfrm>
            <a:off x="7466767" y="4762381"/>
            <a:ext cx="6253758" cy="2426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SzPct val="100000"/>
              <a:buNone/>
            </a:pPr>
            <a:r>
              <a:rPr lang="en-US" sz="1150" b="1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可靠状态管理：</a:t>
            </a:r>
            <a:r>
              <a:rPr lang="en-US" sz="11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采用Sled数据库提供ACID事务保证，状态持久化。</a:t>
            </a:r>
            <a:endParaRPr lang="en-US" sz="1150" dirty="0"/>
          </a:p>
        </p:txBody>
      </p:sp>
      <p:sp>
        <p:nvSpPr>
          <p:cNvPr id="11" name="Text 6"/>
          <p:cNvSpPr/>
          <p:nvPr/>
        </p:nvSpPr>
        <p:spPr>
          <a:xfrm>
            <a:off x="7466767" y="5058013"/>
            <a:ext cx="6253758" cy="2426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SzPct val="100000"/>
              <a:buNone/>
            </a:pPr>
            <a:r>
              <a:rPr lang="en-US" sz="1150" b="1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智能网络优化：</a:t>
            </a:r>
            <a:r>
              <a:rPr lang="en-US" sz="11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实时监控网络，动态调整参数，自适应重试。</a:t>
            </a:r>
            <a:endParaRPr lang="en-US" sz="1150" dirty="0"/>
          </a:p>
        </p:txBody>
      </p:sp>
      <p:sp>
        <p:nvSpPr>
          <p:cNvPr id="12" name="Text 7"/>
          <p:cNvSpPr/>
          <p:nvPr/>
        </p:nvSpPr>
        <p:spPr>
          <a:xfrm>
            <a:off x="7466767" y="5353645"/>
            <a:ext cx="6253758" cy="2426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SzPct val="100000"/>
              <a:buNone/>
            </a:pPr>
            <a:r>
              <a:rPr lang="en-US" sz="1150" b="1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费用优化算法：</a:t>
            </a:r>
            <a:r>
              <a:rPr lang="en-US" sz="11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Buffer复用策略，成本效益分析，预估剩余费用。</a:t>
            </a:r>
            <a:endParaRPr lang="en-US" sz="115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309" y="5747861"/>
            <a:ext cx="6556891" cy="606623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909876" y="6506051"/>
            <a:ext cx="1995487" cy="24943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相比官方机制的优势</a:t>
            </a:r>
            <a:endParaRPr lang="en-US" sz="1550" dirty="0"/>
          </a:p>
        </p:txBody>
      </p:sp>
      <p:sp>
        <p:nvSpPr>
          <p:cNvPr id="15" name="Text 9"/>
          <p:cNvSpPr/>
          <p:nvPr/>
        </p:nvSpPr>
        <p:spPr>
          <a:xfrm>
            <a:off x="909876" y="6846451"/>
            <a:ext cx="6253758" cy="48529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1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我们的工具在易用性、智能化、状态管理、费用优化、监控能力、错误处理和用户体验方面全面超越官方CLI。</a:t>
            </a:r>
            <a:endParaRPr lang="en-US" sz="1150" dirty="0"/>
          </a:p>
        </p:txBody>
      </p:sp>
      <p:pic>
        <p:nvPicPr>
          <p:cNvPr id="1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5200" y="5747861"/>
            <a:ext cx="6556891" cy="606623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7466767" y="6506051"/>
            <a:ext cx="1995487" cy="24943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为何更便捷</a:t>
            </a:r>
            <a:endParaRPr lang="en-US" sz="1550" dirty="0"/>
          </a:p>
        </p:txBody>
      </p:sp>
      <p:sp>
        <p:nvSpPr>
          <p:cNvPr id="18" name="Text 11"/>
          <p:cNvSpPr/>
          <p:nvPr/>
        </p:nvSpPr>
        <p:spPr>
          <a:xfrm>
            <a:off x="7466767" y="6846451"/>
            <a:ext cx="6253758" cy="48529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1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实现一键式部署操作，Web界面可视化实时监控，以及自动化决策，大幅提升部署效率和成功率，无需人工干预。</a:t>
            </a:r>
            <a:endParaRPr lang="en-US" sz="1150" dirty="0"/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01600" y="7594600"/>
            <a:ext cx="1828800" cy="635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99373" y="549473"/>
            <a:ext cx="3418046" cy="42719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350"/>
              </a:lnSpc>
              <a:buNone/>
            </a:pPr>
            <a:r>
              <a:rPr lang="en-US" sz="26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项目架构</a:t>
            </a:r>
            <a:endParaRPr lang="en-US" sz="265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01600" y="7594600"/>
            <a:ext cx="1828800" cy="635000"/>
          </a:xfrm>
          <a:prstGeom prst="rect">
            <a:avLst/>
          </a:prstGeom>
        </p:spPr>
      </p:pic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135" y="1183640"/>
            <a:ext cx="13009880" cy="692785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121807"/>
            <a:ext cx="5701546" cy="71270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项目优势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2267783"/>
            <a:ext cx="13113782" cy="34671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endParaRPr lang="en-US" sz="1700" dirty="0"/>
          </a:p>
        </p:txBody>
      </p:sp>
      <p:sp>
        <p:nvSpPr>
          <p:cNvPr id="4" name="Text 2"/>
          <p:cNvSpPr/>
          <p:nvPr/>
        </p:nvSpPr>
        <p:spPr>
          <a:xfrm>
            <a:off x="758309" y="2858214"/>
            <a:ext cx="13113782" cy="34671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我们的工具在易用性、智能化、状态管理、费用优化、监控能力、错误处理和用户体验方面全面超越官方CLI。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758309" y="3448645"/>
            <a:ext cx="13113782" cy="34671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endParaRPr lang="en-US" sz="170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8309" y="4039076"/>
            <a:ext cx="13113782" cy="306859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0" y="7594600"/>
            <a:ext cx="1828800" cy="635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150501"/>
            <a:ext cx="6270784" cy="71270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第三部分：竞品对比分析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2404705"/>
            <a:ext cx="3135392" cy="35623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市场现状与现有解决方案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58309" y="2977515"/>
            <a:ext cx="6292572" cy="138684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尽管Solana社区对部署续传工具存在强烈需求，GitHub上也有大量相关仓库，但目前市场上缺乏专业的、智能化的解决方案。现有工具如官方CLI、CI/CD工具或通用分块工具，都无法完美解决开发者的痛点。</a:t>
            </a:r>
            <a:endParaRPr lang="en-US" sz="1700" dirty="0"/>
          </a:p>
        </p:txBody>
      </p:sp>
      <p:sp>
        <p:nvSpPr>
          <p:cNvPr id="5" name="Shape 3"/>
          <p:cNvSpPr/>
          <p:nvPr/>
        </p:nvSpPr>
        <p:spPr>
          <a:xfrm>
            <a:off x="758309" y="4608076"/>
            <a:ext cx="6292572" cy="2227183"/>
          </a:xfrm>
          <a:prstGeom prst="roundRect">
            <a:avLst>
              <a:gd name="adj" fmla="val 8755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765929" y="4615696"/>
            <a:ext cx="6277332" cy="621744"/>
          </a:xfrm>
          <a:prstGeom prst="rect">
            <a:avLst/>
          </a:prstGeom>
          <a:solidFill>
            <a:srgbClr val="FFFFFF">
              <a:alpha val="4000"/>
            </a:srgbClr>
          </a:solidFill>
        </p:spPr>
      </p:sp>
      <p:sp>
        <p:nvSpPr>
          <p:cNvPr id="7" name="Text 5"/>
          <p:cNvSpPr/>
          <p:nvPr/>
        </p:nvSpPr>
        <p:spPr>
          <a:xfrm>
            <a:off x="982623" y="4753213"/>
            <a:ext cx="2701647" cy="34671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Solana官方CLI</a:t>
            </a:r>
            <a:endParaRPr lang="en-US" sz="1700" dirty="0"/>
          </a:p>
        </p:txBody>
      </p:sp>
      <p:sp>
        <p:nvSpPr>
          <p:cNvPr id="8" name="Text 6"/>
          <p:cNvSpPr/>
          <p:nvPr/>
        </p:nvSpPr>
        <p:spPr>
          <a:xfrm>
            <a:off x="4125039" y="4753213"/>
            <a:ext cx="2701647" cy="34671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基础支持</a:t>
            </a:r>
            <a:endParaRPr lang="en-US" sz="1700" dirty="0"/>
          </a:p>
        </p:txBody>
      </p:sp>
      <p:sp>
        <p:nvSpPr>
          <p:cNvPr id="10" name="Text 8"/>
          <p:cNvSpPr/>
          <p:nvPr/>
        </p:nvSpPr>
        <p:spPr>
          <a:xfrm>
            <a:off x="982623" y="5374958"/>
            <a:ext cx="2701647" cy="69342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solana-buffer-deploy-action</a:t>
            </a:r>
            <a:endParaRPr lang="en-US" sz="1700" dirty="0"/>
          </a:p>
        </p:txBody>
      </p:sp>
      <p:sp>
        <p:nvSpPr>
          <p:cNvPr id="11" name="Text 9"/>
          <p:cNvSpPr/>
          <p:nvPr/>
        </p:nvSpPr>
        <p:spPr>
          <a:xfrm>
            <a:off x="4125039" y="5374958"/>
            <a:ext cx="2701647" cy="34671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zh-CN" alt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部分</a:t>
            </a:r>
            <a:r>
              <a:rPr lang="zh-CN" alt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支持</a:t>
            </a:r>
            <a:endParaRPr lang="zh-CN" altLang="en-US" sz="1700" dirty="0">
              <a:solidFill>
                <a:srgbClr val="EEEFF5"/>
              </a:solidFill>
              <a:latin typeface="Montserrat" pitchFamily="34" charset="0"/>
              <a:ea typeface="Montserrat" pitchFamily="34" charset="-122"/>
              <a:cs typeface="Montserrat" pitchFamily="34" charset="-120"/>
            </a:endParaRPr>
          </a:p>
        </p:txBody>
      </p:sp>
      <p:sp>
        <p:nvSpPr>
          <p:cNvPr id="12" name="Shape 10"/>
          <p:cNvSpPr/>
          <p:nvPr/>
        </p:nvSpPr>
        <p:spPr>
          <a:xfrm>
            <a:off x="765929" y="6205895"/>
            <a:ext cx="6277332" cy="621744"/>
          </a:xfrm>
          <a:prstGeom prst="rect">
            <a:avLst/>
          </a:prstGeom>
          <a:solidFill>
            <a:srgbClr val="FFFFFF">
              <a:alpha val="4000"/>
            </a:srgbClr>
          </a:solidFill>
        </p:spPr>
      </p:sp>
      <p:sp>
        <p:nvSpPr>
          <p:cNvPr id="13" name="Text 11"/>
          <p:cNvSpPr/>
          <p:nvPr/>
        </p:nvSpPr>
        <p:spPr>
          <a:xfrm>
            <a:off x="982623" y="6343412"/>
            <a:ext cx="2701647" cy="34671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本项目</a:t>
            </a:r>
            <a:endParaRPr lang="en-US" sz="1700" dirty="0"/>
          </a:p>
        </p:txBody>
      </p:sp>
      <p:sp>
        <p:nvSpPr>
          <p:cNvPr id="14" name="Text 12"/>
          <p:cNvSpPr/>
          <p:nvPr/>
        </p:nvSpPr>
        <p:spPr>
          <a:xfrm>
            <a:off x="4125039" y="6343412"/>
            <a:ext cx="2701647" cy="34671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完整支持</a:t>
            </a:r>
            <a:endParaRPr lang="en-US" sz="1700" dirty="0"/>
          </a:p>
        </p:txBody>
      </p:sp>
      <p:sp>
        <p:nvSpPr>
          <p:cNvPr id="15" name="Text 13"/>
          <p:cNvSpPr/>
          <p:nvPr/>
        </p:nvSpPr>
        <p:spPr>
          <a:xfrm>
            <a:off x="7587139" y="2404705"/>
            <a:ext cx="2850713" cy="35623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竞争优势与差异化策略</a:t>
            </a:r>
            <a:endParaRPr lang="en-US" sz="2200" dirty="0"/>
          </a:p>
        </p:txBody>
      </p:sp>
      <p:sp>
        <p:nvSpPr>
          <p:cNvPr id="16" name="Text 14"/>
          <p:cNvSpPr/>
          <p:nvPr/>
        </p:nvSpPr>
        <p:spPr>
          <a:xfrm>
            <a:off x="7587139" y="2977515"/>
            <a:ext cx="6292572" cy="34671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本项目凭借其专业化定位和技术创新，填补了市场空白。</a:t>
            </a:r>
            <a:endParaRPr lang="en-US" sz="1700" dirty="0"/>
          </a:p>
        </p:txBody>
      </p:sp>
      <p:sp>
        <p:nvSpPr>
          <p:cNvPr id="17" name="Text 15"/>
          <p:cNvSpPr/>
          <p:nvPr/>
        </p:nvSpPr>
        <p:spPr>
          <a:xfrm>
            <a:off x="7587139" y="3519130"/>
            <a:ext cx="6292572" cy="34671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SzPct val="100000"/>
              <a:buNone/>
            </a:pPr>
            <a:r>
              <a:rPr lang="en-US" sz="1700" b="1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专业化：</a:t>
            </a: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首个专门解决Solana部署续传问题的工具。</a:t>
            </a:r>
            <a:endParaRPr lang="en-US" sz="1700" dirty="0"/>
          </a:p>
        </p:txBody>
      </p:sp>
      <p:sp>
        <p:nvSpPr>
          <p:cNvPr id="18" name="Text 16"/>
          <p:cNvSpPr/>
          <p:nvPr/>
        </p:nvSpPr>
        <p:spPr>
          <a:xfrm>
            <a:off x="7587139" y="3941564"/>
            <a:ext cx="6292572" cy="69342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SzPct val="100000"/>
              <a:buNone/>
            </a:pPr>
            <a:r>
              <a:rPr lang="en-US" sz="1700" b="1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技术创新：</a:t>
            </a: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智能续传算法，网络自适应优化，Buffer复用策略。</a:t>
            </a:r>
            <a:endParaRPr lang="en-US" sz="1700" dirty="0"/>
          </a:p>
        </p:txBody>
      </p:sp>
      <p:sp>
        <p:nvSpPr>
          <p:cNvPr id="19" name="Text 17"/>
          <p:cNvSpPr/>
          <p:nvPr/>
        </p:nvSpPr>
        <p:spPr>
          <a:xfrm>
            <a:off x="7587139" y="4710708"/>
            <a:ext cx="6292572" cy="34671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SzPct val="100000"/>
              <a:buNone/>
            </a:pPr>
            <a:r>
              <a:rPr lang="en-US" sz="1700" b="1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用户体验：</a:t>
            </a: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零配置，Web界面+CLI双重选择，新手友好。</a:t>
            </a:r>
            <a:endParaRPr lang="en-US" sz="1700" dirty="0"/>
          </a:p>
        </p:txBody>
      </p:sp>
      <p:sp>
        <p:nvSpPr>
          <p:cNvPr id="20" name="Text 18"/>
          <p:cNvSpPr/>
          <p:nvPr/>
        </p:nvSpPr>
        <p:spPr>
          <a:xfrm>
            <a:off x="7587139" y="5133142"/>
            <a:ext cx="6292572" cy="34671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SzPct val="100000"/>
              <a:buNone/>
            </a:pPr>
            <a:r>
              <a:rPr lang="en-US" sz="1700" b="1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效果优势：</a:t>
            </a: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实测可节省30-50%费用，成功率提升至95%+。</a:t>
            </a:r>
            <a:endParaRPr lang="en-US" sz="1700" dirty="0"/>
          </a:p>
        </p:txBody>
      </p:sp>
      <p:sp>
        <p:nvSpPr>
          <p:cNvPr id="21" name="Text 19"/>
          <p:cNvSpPr/>
          <p:nvPr/>
        </p:nvSpPr>
        <p:spPr>
          <a:xfrm>
            <a:off x="7587139" y="5674757"/>
            <a:ext cx="6292572" cy="69342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我们的差异化体现在独有的智能引擎、自动化操作和垂直领域深度优化，以及开源免费结合企业级服务的策略。</a:t>
            </a:r>
            <a:endParaRPr lang="en-US" sz="1700" dirty="0"/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01600" y="7594600"/>
            <a:ext cx="1828800" cy="635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621863"/>
            <a:ext cx="7582614" cy="67698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第四部分：未来展望与商业价值</a:t>
            </a:r>
            <a:endParaRPr lang="en-US" sz="4250" dirty="0"/>
          </a:p>
        </p:txBody>
      </p:sp>
      <p:sp>
        <p:nvSpPr>
          <p:cNvPr id="3" name="Shape 1"/>
          <p:cNvSpPr/>
          <p:nvPr/>
        </p:nvSpPr>
        <p:spPr>
          <a:xfrm>
            <a:off x="989767" y="1607582"/>
            <a:ext cx="22860" cy="6000155"/>
          </a:xfrm>
          <a:prstGeom prst="roundRect">
            <a:avLst>
              <a:gd name="adj" fmla="val 810352"/>
            </a:avLst>
          </a:prstGeom>
          <a:solidFill>
            <a:srgbClr val="60646A"/>
          </a:solidFill>
        </p:spPr>
      </p:sp>
      <p:sp>
        <p:nvSpPr>
          <p:cNvPr id="4" name="Shape 2"/>
          <p:cNvSpPr/>
          <p:nvPr/>
        </p:nvSpPr>
        <p:spPr>
          <a:xfrm>
            <a:off x="1198424" y="1827609"/>
            <a:ext cx="617458" cy="22860"/>
          </a:xfrm>
          <a:prstGeom prst="roundRect">
            <a:avLst>
              <a:gd name="adj" fmla="val 810352"/>
            </a:avLst>
          </a:prstGeom>
          <a:solidFill>
            <a:srgbClr val="60646A"/>
          </a:solidFill>
        </p:spPr>
      </p:sp>
      <p:sp>
        <p:nvSpPr>
          <p:cNvPr id="5" name="Shape 3"/>
          <p:cNvSpPr/>
          <p:nvPr/>
        </p:nvSpPr>
        <p:spPr>
          <a:xfrm>
            <a:off x="758250" y="1607582"/>
            <a:ext cx="463034" cy="463034"/>
          </a:xfrm>
          <a:prstGeom prst="roundRect">
            <a:avLst>
              <a:gd name="adj" fmla="val 40007"/>
            </a:avLst>
          </a:prstGeom>
          <a:solidFill>
            <a:srgbClr val="282C32"/>
          </a:solidFill>
          <a:effectLst>
            <a:outerShdw blurRad="50800" dist="2540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6" name="Text 4"/>
          <p:cNvSpPr/>
          <p:nvPr/>
        </p:nvSpPr>
        <p:spPr>
          <a:xfrm>
            <a:off x="827246" y="1635919"/>
            <a:ext cx="324922" cy="40624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1</a:t>
            </a:r>
            <a:endParaRPr lang="en-US" sz="2550" dirty="0"/>
          </a:p>
        </p:txBody>
      </p:sp>
      <p:sp>
        <p:nvSpPr>
          <p:cNvPr id="7" name="Text 5"/>
          <p:cNvSpPr/>
          <p:nvPr/>
        </p:nvSpPr>
        <p:spPr>
          <a:xfrm>
            <a:off x="2018943" y="1678305"/>
            <a:ext cx="2708196" cy="33849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短期目标（1-3个月）</a:t>
            </a:r>
            <a:endParaRPr lang="en-US" sz="2100" dirty="0"/>
          </a:p>
        </p:txBody>
      </p:sp>
      <p:sp>
        <p:nvSpPr>
          <p:cNvPr id="8" name="Text 6"/>
          <p:cNvSpPr/>
          <p:nvPr/>
        </p:nvSpPr>
        <p:spPr>
          <a:xfrm>
            <a:off x="2018943" y="2140267"/>
            <a:ext cx="11853148" cy="65865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完善核心功能，如多程序并发部署、智能队列管理。深度集成Alchemy、QuickNode等主流RPC节点，以及Anchor框架和VS Code插件。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1198424" y="3430548"/>
            <a:ext cx="617458" cy="22860"/>
          </a:xfrm>
          <a:prstGeom prst="roundRect">
            <a:avLst>
              <a:gd name="adj" fmla="val 810352"/>
            </a:avLst>
          </a:prstGeom>
          <a:solidFill>
            <a:srgbClr val="60646A"/>
          </a:solidFill>
        </p:spPr>
      </p:sp>
      <p:sp>
        <p:nvSpPr>
          <p:cNvPr id="10" name="Shape 8"/>
          <p:cNvSpPr/>
          <p:nvPr/>
        </p:nvSpPr>
        <p:spPr>
          <a:xfrm>
            <a:off x="758250" y="3210520"/>
            <a:ext cx="463034" cy="463034"/>
          </a:xfrm>
          <a:prstGeom prst="roundRect">
            <a:avLst>
              <a:gd name="adj" fmla="val 40007"/>
            </a:avLst>
          </a:prstGeom>
          <a:solidFill>
            <a:srgbClr val="282C32"/>
          </a:solidFill>
          <a:effectLst>
            <a:outerShdw blurRad="50800" dist="2540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11" name="Text 9"/>
          <p:cNvSpPr/>
          <p:nvPr/>
        </p:nvSpPr>
        <p:spPr>
          <a:xfrm>
            <a:off x="827246" y="3238857"/>
            <a:ext cx="324922" cy="40624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2</a:t>
            </a:r>
            <a:endParaRPr lang="en-US" sz="2550" dirty="0"/>
          </a:p>
        </p:txBody>
      </p:sp>
      <p:sp>
        <p:nvSpPr>
          <p:cNvPr id="12" name="Text 10"/>
          <p:cNvSpPr/>
          <p:nvPr/>
        </p:nvSpPr>
        <p:spPr>
          <a:xfrm>
            <a:off x="2018943" y="3281243"/>
            <a:ext cx="2708196" cy="33849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中期目标（3-6个月）</a:t>
            </a:r>
            <a:endParaRPr lang="en-US" sz="2100" dirty="0"/>
          </a:p>
        </p:txBody>
      </p:sp>
      <p:sp>
        <p:nvSpPr>
          <p:cNvPr id="13" name="Text 11"/>
          <p:cNvSpPr/>
          <p:nvPr/>
        </p:nvSpPr>
        <p:spPr>
          <a:xfrm>
            <a:off x="2018943" y="3743206"/>
            <a:ext cx="11853148" cy="65865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推动平台生态化，开发插件系统和开放API，发布SDK。实现云原生支持，提供Docker镜像、K8s支持和SaaS云服务版本。引入团队协作和审计追踪功能。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1198424" y="5033486"/>
            <a:ext cx="617458" cy="22860"/>
          </a:xfrm>
          <a:prstGeom prst="roundRect">
            <a:avLst>
              <a:gd name="adj" fmla="val 810352"/>
            </a:avLst>
          </a:prstGeom>
          <a:solidFill>
            <a:srgbClr val="60646A"/>
          </a:solidFill>
        </p:spPr>
      </p:sp>
      <p:sp>
        <p:nvSpPr>
          <p:cNvPr id="15" name="Shape 13"/>
          <p:cNvSpPr/>
          <p:nvPr/>
        </p:nvSpPr>
        <p:spPr>
          <a:xfrm>
            <a:off x="758250" y="4813459"/>
            <a:ext cx="463034" cy="463034"/>
          </a:xfrm>
          <a:prstGeom prst="roundRect">
            <a:avLst>
              <a:gd name="adj" fmla="val 40007"/>
            </a:avLst>
          </a:prstGeom>
          <a:solidFill>
            <a:srgbClr val="282C32"/>
          </a:solidFill>
          <a:effectLst>
            <a:outerShdw blurRad="50800" dist="2540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16" name="Text 14"/>
          <p:cNvSpPr/>
          <p:nvPr/>
        </p:nvSpPr>
        <p:spPr>
          <a:xfrm>
            <a:off x="827246" y="4841796"/>
            <a:ext cx="324922" cy="40624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3</a:t>
            </a:r>
            <a:endParaRPr lang="en-US" sz="2550" dirty="0"/>
          </a:p>
        </p:txBody>
      </p:sp>
      <p:sp>
        <p:nvSpPr>
          <p:cNvPr id="17" name="Text 15"/>
          <p:cNvSpPr/>
          <p:nvPr/>
        </p:nvSpPr>
        <p:spPr>
          <a:xfrm>
            <a:off x="2018943" y="4884182"/>
            <a:ext cx="2708196" cy="33849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长期目标（6-12个月）</a:t>
            </a:r>
            <a:endParaRPr lang="en-US" sz="2100" dirty="0"/>
          </a:p>
        </p:txBody>
      </p:sp>
      <p:sp>
        <p:nvSpPr>
          <p:cNvPr id="18" name="Text 16"/>
          <p:cNvSpPr/>
          <p:nvPr/>
        </p:nvSpPr>
        <p:spPr>
          <a:xfrm>
            <a:off x="2018943" y="5346144"/>
            <a:ext cx="11853148" cy="65865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实现AI智能化，包括基于机器学习的参数优化、预测性维护和自动故障诊断。扩展到以太坊等多链部署管理，并提供企业级安全、合规和私有化部署服务。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1198424" y="6636425"/>
            <a:ext cx="617458" cy="22860"/>
          </a:xfrm>
          <a:prstGeom prst="roundRect">
            <a:avLst>
              <a:gd name="adj" fmla="val 810352"/>
            </a:avLst>
          </a:prstGeom>
          <a:solidFill>
            <a:srgbClr val="60646A"/>
          </a:solidFill>
        </p:spPr>
      </p:sp>
      <p:sp>
        <p:nvSpPr>
          <p:cNvPr id="20" name="Shape 18"/>
          <p:cNvSpPr/>
          <p:nvPr/>
        </p:nvSpPr>
        <p:spPr>
          <a:xfrm>
            <a:off x="758250" y="6416397"/>
            <a:ext cx="463034" cy="463034"/>
          </a:xfrm>
          <a:prstGeom prst="roundRect">
            <a:avLst>
              <a:gd name="adj" fmla="val 40007"/>
            </a:avLst>
          </a:prstGeom>
          <a:solidFill>
            <a:srgbClr val="282C32"/>
          </a:solidFill>
          <a:effectLst>
            <a:outerShdw blurRad="50800" dist="2540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21" name="Text 19"/>
          <p:cNvSpPr/>
          <p:nvPr/>
        </p:nvSpPr>
        <p:spPr>
          <a:xfrm>
            <a:off x="827246" y="6444734"/>
            <a:ext cx="324922" cy="40624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4</a:t>
            </a:r>
            <a:endParaRPr lang="en-US" sz="2550" dirty="0"/>
          </a:p>
        </p:txBody>
      </p:sp>
      <p:sp>
        <p:nvSpPr>
          <p:cNvPr id="22" name="Text 20"/>
          <p:cNvSpPr/>
          <p:nvPr/>
        </p:nvSpPr>
        <p:spPr>
          <a:xfrm>
            <a:off x="2018943" y="6487120"/>
            <a:ext cx="2708196" cy="33849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商业价值与市场机会</a:t>
            </a:r>
            <a:endParaRPr lang="en-US" sz="2100" dirty="0"/>
          </a:p>
        </p:txBody>
      </p:sp>
      <p:sp>
        <p:nvSpPr>
          <p:cNvPr id="23" name="Text 21"/>
          <p:cNvSpPr/>
          <p:nvPr/>
        </p:nvSpPr>
        <p:spPr>
          <a:xfrm>
            <a:off x="2018943" y="6949083"/>
            <a:ext cx="11853148" cy="65865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目标全球10万+Solana开发者，预计5%企业用户付费，年收入潜力超$1000万。通过开源免费、社区驱动和与Solana生态伙伴合作实现增长。盈利模式包括企业级服务、云服务订阅和咨询服务。</a:t>
            </a:r>
            <a:endParaRPr lang="en-US" sz="1600" dirty="0"/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496800" y="7731125"/>
            <a:ext cx="2133600" cy="5207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595789"/>
            <a:ext cx="5701546" cy="71270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未来展望规划图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1633418"/>
            <a:ext cx="13113782" cy="34671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endParaRPr lang="en-US" sz="1700" dirty="0"/>
          </a:p>
        </p:txBody>
      </p:sp>
      <p:sp>
        <p:nvSpPr>
          <p:cNvPr id="4" name="Text 2"/>
          <p:cNvSpPr/>
          <p:nvPr/>
        </p:nvSpPr>
        <p:spPr>
          <a:xfrm>
            <a:off x="758309" y="2223849"/>
            <a:ext cx="13113782" cy="34671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758309" y="2814280"/>
            <a:ext cx="13113782" cy="34671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endParaRPr lang="en-US" sz="170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8309" y="3404711"/>
            <a:ext cx="13110329" cy="318575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96800" y="7708900"/>
            <a:ext cx="2133600" cy="5207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01013" y="772954"/>
            <a:ext cx="3492579" cy="43648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7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总结</a:t>
            </a:r>
            <a:endParaRPr lang="en-US" sz="2750" dirty="0"/>
          </a:p>
        </p:txBody>
      </p:sp>
      <p:sp>
        <p:nvSpPr>
          <p:cNvPr id="4" name="Text 1"/>
          <p:cNvSpPr/>
          <p:nvPr/>
        </p:nvSpPr>
        <p:spPr>
          <a:xfrm>
            <a:off x="6201013" y="1408509"/>
            <a:ext cx="7714774" cy="21240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Solana部署续传工具，不仅是一个解决开发者痛点的实用工具，更是Solana生态基础设施的重要组成部分。</a:t>
            </a:r>
            <a:endParaRPr lang="en-US" sz="10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1013" y="1770221"/>
            <a:ext cx="331708" cy="331708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201013" y="2267783"/>
            <a:ext cx="1746290" cy="21824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解决真实痛点</a:t>
            </a:r>
            <a:endParaRPr lang="en-US" sz="1350" dirty="0"/>
          </a:p>
        </p:txBody>
      </p:sp>
      <p:sp>
        <p:nvSpPr>
          <p:cNvPr id="7" name="Text 3"/>
          <p:cNvSpPr/>
          <p:nvPr/>
        </p:nvSpPr>
        <p:spPr>
          <a:xfrm>
            <a:off x="6201013" y="2565559"/>
            <a:ext cx="7714774" cy="21240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本项目专注于解决Solana程序部署中高昂的经济损失、时间成本和网络不稳定等核心痛点，为开发者提供了迫切需要的基础工具。</a:t>
            </a:r>
            <a:endParaRPr lang="en-US" sz="100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1013" y="3109674"/>
            <a:ext cx="331708" cy="331708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6201013" y="3607237"/>
            <a:ext cx="1746290" cy="21824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技术创新领先</a:t>
            </a:r>
            <a:endParaRPr lang="en-US" sz="1350" dirty="0"/>
          </a:p>
        </p:txBody>
      </p:sp>
      <p:sp>
        <p:nvSpPr>
          <p:cNvPr id="10" name="Text 5"/>
          <p:cNvSpPr/>
          <p:nvPr/>
        </p:nvSpPr>
        <p:spPr>
          <a:xfrm>
            <a:off x="6201013" y="3905012"/>
            <a:ext cx="7714774" cy="21240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凭借智能续传、费用优化、网络自适应等独有技术，我们在市场上占据领先地位，构建了难以复制的技术壁垒。</a:t>
            </a:r>
            <a:endParaRPr lang="en-US" sz="100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1013" y="4449128"/>
            <a:ext cx="331708" cy="331708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6201013" y="4946690"/>
            <a:ext cx="1746290" cy="21824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市场前景广阔</a:t>
            </a:r>
            <a:endParaRPr lang="en-US" sz="1350" dirty="0"/>
          </a:p>
        </p:txBody>
      </p:sp>
      <p:sp>
        <p:nvSpPr>
          <p:cNvPr id="13" name="Text 7"/>
          <p:cNvSpPr/>
          <p:nvPr/>
        </p:nvSpPr>
        <p:spPr>
          <a:xfrm>
            <a:off x="6201013" y="5244465"/>
            <a:ext cx="7714774" cy="21240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Web3基础设施的崛起带来了万亿级的市场机会。本项目作为Solana生态的关键一环，拥有巨大的增长潜力和商业价值。</a:t>
            </a:r>
            <a:endParaRPr lang="en-US" sz="1000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1013" y="5788581"/>
            <a:ext cx="331708" cy="331708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6201013" y="6286143"/>
            <a:ext cx="1746290" cy="21824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生态战略价值</a:t>
            </a:r>
            <a:endParaRPr lang="en-US" sz="1350" dirty="0"/>
          </a:p>
        </p:txBody>
      </p:sp>
      <p:sp>
        <p:nvSpPr>
          <p:cNvPr id="16" name="Text 9"/>
          <p:cNvSpPr/>
          <p:nvPr/>
        </p:nvSpPr>
        <p:spPr>
          <a:xfrm>
            <a:off x="6201013" y="6583918"/>
            <a:ext cx="7714774" cy="21240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通过开源免费、社区驱动和与Solana生态项目的深度合作，我们致力于将本项目打造成Solana开发者不可或缺的必备工具。</a:t>
            </a:r>
            <a:endParaRPr lang="en-US" sz="1000" dirty="0"/>
          </a:p>
        </p:txBody>
      </p:sp>
      <p:sp>
        <p:nvSpPr>
          <p:cNvPr id="17" name="Text 10"/>
          <p:cNvSpPr/>
          <p:nvPr/>
        </p:nvSpPr>
        <p:spPr>
          <a:xfrm>
            <a:off x="6400086" y="7094934"/>
            <a:ext cx="7515701" cy="21240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这不仅是一个工具，更是Solana生态基础设施的重要组成部分！</a:t>
            </a:r>
            <a:endParaRPr lang="en-US" sz="1000" dirty="0"/>
          </a:p>
        </p:txBody>
      </p:sp>
      <p:sp>
        <p:nvSpPr>
          <p:cNvPr id="18" name="Shape 11"/>
          <p:cNvSpPr/>
          <p:nvPr/>
        </p:nvSpPr>
        <p:spPr>
          <a:xfrm>
            <a:off x="6201013" y="6945630"/>
            <a:ext cx="15240" cy="511016"/>
          </a:xfrm>
          <a:prstGeom prst="rect">
            <a:avLst/>
          </a:prstGeom>
          <a:solidFill>
            <a:srgbClr val="9998FF"/>
          </a:solidFill>
        </p:spPr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96800" y="7708900"/>
            <a:ext cx="2133600" cy="5207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2041</Words>
  <Application>WPS 演示</Application>
  <PresentationFormat>On-screen Show (16:9)</PresentationFormat>
  <Paragraphs>142</Paragraphs>
  <Slides>9</Slides>
  <Notes>9</Notes>
  <HiddenSlides>0</HiddenSlides>
  <MMClips>0</MMClips>
  <ScaleCrop>false</ScaleCrop>
  <HeadingPairs>
    <vt:vector size="6" baseType="variant">
      <vt:variant>
        <vt:lpstr>已用的字体</vt:lpstr>
      </vt:variant>
      <vt:variant>
        <vt:i4>25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35" baseType="lpstr">
      <vt:lpstr>Arial</vt:lpstr>
      <vt:lpstr>宋体</vt:lpstr>
      <vt:lpstr>Wingdings</vt:lpstr>
      <vt:lpstr>Barlow Bold</vt:lpstr>
      <vt:lpstr>苹方-简</vt:lpstr>
      <vt:lpstr>Barlow Bold</vt:lpstr>
      <vt:lpstr>Barlow Bold</vt:lpstr>
      <vt:lpstr>Montserrat</vt:lpstr>
      <vt:lpstr>Montserrat</vt:lpstr>
      <vt:lpstr>Montserrat</vt:lpstr>
      <vt:lpstr>Montserrat Medium</vt:lpstr>
      <vt:lpstr>Montserrat Medium</vt:lpstr>
      <vt:lpstr>Montserrat Medium</vt:lpstr>
      <vt:lpstr>Montserrat Bold</vt:lpstr>
      <vt:lpstr>Montserrat Bold</vt:lpstr>
      <vt:lpstr>Montserrat Bold</vt:lpstr>
      <vt:lpstr>Calibri</vt:lpstr>
      <vt:lpstr>Helvetica Neue</vt:lpstr>
      <vt:lpstr>宋体</vt:lpstr>
      <vt:lpstr>汉仪书宋二KW</vt:lpstr>
      <vt:lpstr>微软雅黑</vt:lpstr>
      <vt:lpstr>汉仪旗黑</vt:lpstr>
      <vt:lpstr>Arial Unicode MS</vt:lpstr>
      <vt:lpstr>等线</vt:lpstr>
      <vt:lpstr>汉仪中等线KW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1</cp:lastModifiedBy>
  <cp:revision>8</cp:revision>
  <dcterms:created xsi:type="dcterms:W3CDTF">2025-06-25T06:38:43Z</dcterms:created>
  <dcterms:modified xsi:type="dcterms:W3CDTF">2025-06-25T06:38:43Z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04B3086A012BD3BDB2915B68A6E7ACE3_42</vt:lpwstr>
  </property>
  <property fmtid="{D5CDD505-2E9C-101B-9397-08002B2CF9AE}" pid="3" name="KSOProductBuildVer">
    <vt:lpwstr>2052-7.4.1.8983</vt:lpwstr>
  </property>
</Properties>
</file>